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5" r:id="rId7"/>
    <p:sldId id="261" r:id="rId8"/>
    <p:sldId id="260" r:id="rId9"/>
    <p:sldId id="263" r:id="rId10"/>
    <p:sldId id="266" r:id="rId11"/>
    <p:sldId id="262"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BBB4BC"/>
    <a:srgbClr val="666699"/>
    <a:srgbClr val="FF66FF"/>
    <a:srgbClr val="0000FF"/>
    <a:srgbClr val="FF00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06" autoAdjust="0"/>
    <p:restoredTop sz="94660"/>
  </p:normalViewPr>
  <p:slideViewPr>
    <p:cSldViewPr>
      <p:cViewPr varScale="1">
        <p:scale>
          <a:sx n="72" d="100"/>
          <a:sy n="72" d="100"/>
        </p:scale>
        <p:origin x="-4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080D2B-B827-489E-950B-56C2C24AD1F3}" type="datetimeFigureOut">
              <a:rPr lang="en-US"/>
              <a:pPr>
                <a:defRPr/>
              </a:pPr>
              <a:t>10/4/2010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85F04-1844-4874-9F44-4C92A5DD70C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4A7B0E-D49F-415C-8568-1BB8926B5161}" type="datetimeFigureOut">
              <a:rPr lang="en-US"/>
              <a:pPr>
                <a:defRPr/>
              </a:pPr>
              <a:t>10/4/2010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4FA4C-FE00-4A9B-B90E-69FD533967B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1250CE-1A29-4E6D-BADF-D88805061E43}" type="datetimeFigureOut">
              <a:rPr lang="en-US"/>
              <a:pPr>
                <a:defRPr/>
              </a:pPr>
              <a:t>10/4/2010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1E606-30F6-417B-81FB-FDE207A2D50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6B65B0-2398-4D37-9615-A4E5C9CA95E5}" type="datetimeFigureOut">
              <a:rPr lang="en-US"/>
              <a:pPr>
                <a:defRPr/>
              </a:pPr>
              <a:t>10/4/2010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F0528-C83C-4055-A31A-E8EE6D5F1A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C42C7D-1F89-4748-B889-B00A5BC9F621}" type="datetimeFigureOut">
              <a:rPr lang="en-US"/>
              <a:pPr>
                <a:defRPr/>
              </a:pPr>
              <a:t>10/4/2010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174404-D701-4772-B992-DEA650E87C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2A8DD3-C0DA-49DE-8BF6-429CE90B4277}" type="datetimeFigureOut">
              <a:rPr lang="en-US"/>
              <a:pPr>
                <a:defRPr/>
              </a:pPr>
              <a:t>10/4/2010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6B821C-C200-40DD-BE74-C90FD855B6D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D55AF4-F868-4F3E-90D2-DF9BE5BC0A44}" type="datetimeFigureOut">
              <a:rPr lang="en-US"/>
              <a:pPr>
                <a:defRPr/>
              </a:pPr>
              <a:t>10/4/2010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809782-C217-4D36-985D-8C436C721A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A6B433-9E0E-4881-A4ED-534C967570A6}" type="datetimeFigureOut">
              <a:rPr lang="en-US"/>
              <a:pPr>
                <a:defRPr/>
              </a:pPr>
              <a:t>10/4/2010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77BAB-9B9D-42A6-9A14-CD9D4C5C6BE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3ED54-6B18-47AD-87D3-BF44E658B96F}" type="datetimeFigureOut">
              <a:rPr lang="en-US"/>
              <a:pPr>
                <a:defRPr/>
              </a:pPr>
              <a:t>10/4/2010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E13919-F6D1-4F0E-8A49-FA7D0AA1D2A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009B3F-F780-444E-8FF9-5D4B40EFA1FA}" type="datetimeFigureOut">
              <a:rPr lang="en-US"/>
              <a:pPr>
                <a:defRPr/>
              </a:pPr>
              <a:t>10/4/2010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CEAC55-1370-4D14-8822-3148100A478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6E92B-3FA6-460C-83C9-C123D5286B20}" type="datetimeFigureOut">
              <a:rPr lang="en-US"/>
              <a:pPr>
                <a:defRPr/>
              </a:pPr>
              <a:t>10/4/2010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F344D4-A974-42C7-B59A-28D19CF243B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B20514-850E-467A-BEBB-F0A932FE29AA}" type="datetimeFigureOut">
              <a:rPr lang="en-US"/>
              <a:pPr>
                <a:defRPr/>
              </a:pPr>
              <a:t>10/4/2010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8BB093-358E-48F6-BC0A-D55369D4FD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470025"/>
          </a:xfrm>
        </p:spPr>
        <p:txBody>
          <a:bodyPr rtlCol="0">
            <a:noAutofit/>
          </a:bodyPr>
          <a:lstStyle/>
          <a:p>
            <a:pPr eaLnBrk="1" fontAlgn="auto" hangingPunct="1">
              <a:spcAft>
                <a:spcPts val="0"/>
              </a:spcAft>
              <a:defRPr/>
            </a:pPr>
            <a:r>
              <a:rPr lang="en-US" sz="12500" dirty="0" smtClean="0">
                <a:solidFill>
                  <a:schemeClr val="tx2">
                    <a:lumMod val="75000"/>
                  </a:schemeClr>
                </a:solidFill>
                <a:latin typeface="Times New Roman" pitchFamily="18" charset="0"/>
                <a:cs typeface="Times New Roman" pitchFamily="18" charset="0"/>
              </a:rPr>
              <a:t>Banned Books </a:t>
            </a:r>
            <a:endParaRPr lang="en-US" sz="12500" dirty="0">
              <a:solidFill>
                <a:schemeClr val="tx2">
                  <a:lumMod val="7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4495800"/>
            <a:ext cx="6400800" cy="1752600"/>
          </a:xfrm>
        </p:spPr>
        <p:txBody>
          <a:bodyPr rtlCol="0">
            <a:normAutofit/>
          </a:bodyPr>
          <a:lstStyle/>
          <a:p>
            <a:pPr eaLnBrk="1" fontAlgn="auto" hangingPunct="1">
              <a:spcAft>
                <a:spcPts val="0"/>
              </a:spcAft>
              <a:buFont typeface="Arial" pitchFamily="34" charset="0"/>
              <a:buNone/>
              <a:defRPr/>
            </a:pPr>
            <a:r>
              <a:rPr lang="en-US" sz="5000" dirty="0" smtClean="0"/>
              <a:t>By Samantha Mazzeo and Nikole Sullivan</a:t>
            </a:r>
            <a:endParaRPr lang="en-US" sz="5000" dirty="0"/>
          </a:p>
        </p:txBody>
      </p:sp>
    </p:spTree>
  </p:cSld>
  <p:clrMapOvr>
    <a:masterClrMapping/>
  </p:clrMapOvr>
  <p:transition advClick="0" advTm="595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0" y="1676400"/>
            <a:ext cx="9144000" cy="4064000"/>
          </a:xfrm>
          <a:prstGeom prst="rect">
            <a:avLst/>
          </a:prstGeom>
          <a:noFill/>
          <a:ln w="9525">
            <a:noFill/>
            <a:miter lim="800000"/>
            <a:headEnd/>
            <a:tailEnd/>
          </a:ln>
        </p:spPr>
        <p:txBody>
          <a:bodyPr>
            <a:spAutoFit/>
          </a:bodyPr>
          <a:lstStyle/>
          <a:p>
            <a:pPr algn="ctr">
              <a:spcBef>
                <a:spcPct val="50000"/>
              </a:spcBef>
            </a:pPr>
            <a:r>
              <a:rPr lang="en-US" sz="2900">
                <a:solidFill>
                  <a:srgbClr val="BBB4BC"/>
                </a:solidFill>
                <a:latin typeface="Times New Roman" pitchFamily="18" charset="0"/>
              </a:rPr>
              <a:t>Censorship is the act of banning of cutting proportions, usually controls or represses the behavior of others. Richard King once said, “Censorship of ideas or images or words is wrong.” This means that people should have the right to pick what they read or watch. Censorship is a violation of the first amendment, freedom of press and speech. We agree with Richard King because censorship is a negative aspect of our community and we feel that we should be able to express ourselves through our reading.</a:t>
            </a:r>
            <a:endParaRPr lang="en-US" sz="2900" u="sng">
              <a:solidFill>
                <a:srgbClr val="BBB4BC"/>
              </a:solidFill>
              <a:latin typeface="Times New Roman" pitchFamily="18" charset="0"/>
            </a:endParaRPr>
          </a:p>
        </p:txBody>
      </p:sp>
    </p:spTree>
  </p:cSld>
  <p:clrMapOvr>
    <a:masterClrMapping/>
  </p:clrMapOvr>
  <p:transition advTm="786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52940"/>
          </a:srgbClr>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228600"/>
            <a:ext cx="6592888" cy="1143000"/>
          </a:xfrm>
        </p:spPr>
        <p:txBody>
          <a:bodyPr/>
          <a:lstStyle/>
          <a:p>
            <a:pPr algn="ctr" eaLnBrk="1" hangingPunct="1"/>
            <a:r>
              <a:rPr lang="en-US" sz="6600" smtClean="0"/>
              <a:t>Works Cited</a:t>
            </a:r>
          </a:p>
        </p:txBody>
      </p:sp>
      <p:sp>
        <p:nvSpPr>
          <p:cNvPr id="23555" name="Text Placeholder 3"/>
          <p:cNvSpPr>
            <a:spLocks noGrp="1"/>
          </p:cNvSpPr>
          <p:nvPr>
            <p:ph type="body" sz="half" idx="2"/>
          </p:nvPr>
        </p:nvSpPr>
        <p:spPr>
          <a:xfrm>
            <a:off x="76200" y="1219200"/>
            <a:ext cx="8991600" cy="5029200"/>
          </a:xfrm>
        </p:spPr>
        <p:txBody>
          <a:bodyPr/>
          <a:lstStyle/>
          <a:p>
            <a:pPr eaLnBrk="1" hangingPunct="1"/>
            <a:endParaRPr lang="en-US" sz="2000" smtClean="0"/>
          </a:p>
          <a:p>
            <a:pPr eaLnBrk="1" hangingPunct="1"/>
            <a:r>
              <a:rPr lang="en-US" sz="1800" smtClean="0"/>
              <a:t>Chasitymoody. "50 Banned Books: Anne Frank: The Diary of a Young Girl." </a:t>
            </a:r>
            <a:r>
              <a:rPr lang="en-US" sz="1800" i="1" smtClean="0"/>
              <a:t>Parenthetical Views</a:t>
            </a:r>
            <a:r>
              <a:rPr lang="en-US" sz="1800" smtClean="0"/>
              <a:t>. Web. 01 Oct. 2010. &lt;http://www.parentheticalviews.com/?p=49&gt;.</a:t>
            </a:r>
          </a:p>
          <a:p>
            <a:pPr eaLnBrk="1" hangingPunct="1"/>
            <a:endParaRPr lang="en-US" sz="1800" smtClean="0"/>
          </a:p>
          <a:p>
            <a:pPr eaLnBrk="1" hangingPunct="1"/>
            <a:r>
              <a:rPr lang="en-US" sz="1800" smtClean="0"/>
              <a:t>"The Diary of Anne Frank, PBS Masterpiece Classic: A Review « Jane Austen's World." </a:t>
            </a:r>
            <a:r>
              <a:rPr lang="en-US" sz="1800" i="1" smtClean="0"/>
              <a:t>Jane Austen's World</a:t>
            </a:r>
            <a:r>
              <a:rPr lang="en-US" sz="1800" smtClean="0"/>
              <a:t>. Web. 01 Oct. 2010. &lt;http://janeaustensworld.wordpress.com/2010/04/09/the-diary-of-anne-frank-pbs-masterpiece-classic-a-review/&gt;.</a:t>
            </a:r>
          </a:p>
          <a:p>
            <a:pPr eaLnBrk="1" hangingPunct="1"/>
            <a:endParaRPr lang="en-US" sz="1800" smtClean="0"/>
          </a:p>
          <a:p>
            <a:pPr eaLnBrk="1" hangingPunct="1"/>
            <a:r>
              <a:rPr lang="en-US" sz="1800" smtClean="0"/>
              <a:t>Lombardi, Esther. "Banned Books." </a:t>
            </a:r>
            <a:r>
              <a:rPr lang="en-US" sz="1800" i="1" smtClean="0"/>
              <a:t>About.com: Need. Know. Accomplish.</a:t>
            </a:r>
            <a:r>
              <a:rPr lang="en-US" sz="1800" smtClean="0"/>
              <a:t> Web. 30 Sept. 2010. &lt;http://www.about.com/&gt;.</a:t>
            </a:r>
          </a:p>
          <a:p>
            <a:pPr eaLnBrk="1" hangingPunct="1"/>
            <a:endParaRPr lang="en-US" sz="1800" smtClean="0"/>
          </a:p>
          <a:p>
            <a:pPr eaLnBrk="1" hangingPunct="1"/>
            <a:r>
              <a:rPr lang="en-US" sz="1800" smtClean="0"/>
              <a:t>"Wordsworthyreadingpaths / Anne Frank: The Diary of a Young Girl." </a:t>
            </a:r>
            <a:r>
              <a:rPr lang="en-US" sz="1800" i="1" smtClean="0"/>
              <a:t>Wordsworthyreadingpaths / FrontPage</a:t>
            </a:r>
            <a:r>
              <a:rPr lang="en-US" sz="1800" smtClean="0"/>
              <a:t>. Web. 01 Oct. 2010. &lt;http://wordsworthyreadingpaths.pbworks.com/Anne-Frank:-The-Diary-of-a-Young-Girl&gt;.</a:t>
            </a:r>
          </a:p>
          <a:p>
            <a:pPr eaLnBrk="1" hangingPunct="1"/>
            <a:endParaRPr lang="en-US" sz="1800" smtClean="0"/>
          </a:p>
          <a:p>
            <a:pPr eaLnBrk="1" hangingPunct="1"/>
            <a:endParaRPr lang="en-US" sz="1800" smtClean="0"/>
          </a:p>
          <a:p>
            <a:pPr eaLnBrk="1" hangingPunct="1"/>
            <a:endParaRPr lang="en-US" sz="1800" smtClean="0"/>
          </a:p>
        </p:txBody>
      </p:sp>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3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573338" y="322263"/>
            <a:ext cx="3751262" cy="6230937"/>
          </a:xfrm>
          <a:prstGeom prst="rect">
            <a:avLst/>
          </a:prstGeom>
          <a:noFill/>
          <a:ln w="9525">
            <a:noFill/>
            <a:miter lim="800000"/>
            <a:headEnd/>
            <a:tailEnd/>
          </a:ln>
        </p:spPr>
      </p:pic>
    </p:spTree>
  </p:cSld>
  <p:clrMapOvr>
    <a:masterClrMapping/>
  </p:clrMapOvr>
  <p:transition advClick="0" advTm="668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0" y="381000"/>
            <a:ext cx="9144000" cy="6740525"/>
          </a:xfrm>
          <a:prstGeom prst="rect">
            <a:avLst/>
          </a:prstGeom>
          <a:noFill/>
        </p:spPr>
        <p:txBody>
          <a:bodyPr>
            <a:spAutoFit/>
          </a:bodyPr>
          <a:lstStyle/>
          <a:p>
            <a:pPr algn="ctr" fontAlgn="auto">
              <a:spcBef>
                <a:spcPts val="0"/>
              </a:spcBef>
              <a:spcAft>
                <a:spcPts val="0"/>
              </a:spcAft>
              <a:defRPr/>
            </a:pPr>
            <a:r>
              <a:rPr lang="en-US" sz="3600" u="sng" dirty="0">
                <a:solidFill>
                  <a:schemeClr val="accent4">
                    <a:lumMod val="60000"/>
                    <a:lumOff val="40000"/>
                  </a:schemeClr>
                </a:solidFill>
                <a:latin typeface="Times New Roman" pitchFamily="18" charset="0"/>
                <a:cs typeface="Times New Roman" pitchFamily="18" charset="0"/>
              </a:rPr>
              <a:t>The Diary of Anne Frank</a:t>
            </a:r>
            <a:r>
              <a:rPr lang="en-US" sz="3600" dirty="0">
                <a:solidFill>
                  <a:schemeClr val="accent4">
                    <a:lumMod val="60000"/>
                    <a:lumOff val="40000"/>
                  </a:schemeClr>
                </a:solidFill>
                <a:latin typeface="Times New Roman" pitchFamily="18" charset="0"/>
                <a:cs typeface="Times New Roman" pitchFamily="18" charset="0"/>
              </a:rPr>
              <a:t>, written over a two-year period, tells about Anne’s life while she and her family are in hiding in Holland. They are staying in a secret attic of the office building where Mr. Frank used to work, in order to escape from the Nazis during World War II. During their stay in the annex, they are supported by several people in the office building, who risk their own lives to insure the secrecy of the Jewish hideout and to provide them with basic food and  supplies.</a:t>
            </a:r>
          </a:p>
          <a:p>
            <a:pPr fontAlgn="auto">
              <a:spcBef>
                <a:spcPts val="0"/>
              </a:spcBef>
              <a:spcAft>
                <a:spcPts val="0"/>
              </a:spcAft>
              <a:defRPr/>
            </a:pPr>
            <a:endParaRPr lang="en-US" sz="3600" dirty="0">
              <a:latin typeface="+mn-lt"/>
            </a:endParaRPr>
          </a:p>
        </p:txBody>
      </p:sp>
    </p:spTree>
  </p:cSld>
  <p:clrMapOvr>
    <a:masterClrMapping/>
  </p:clrMapOvr>
  <p:transition advClick="0" advTm="654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Placeholder 13" descr="anne-frank-real.jpg"/>
          <p:cNvPicPr>
            <a:picLocks noChangeAspect="1"/>
          </p:cNvPicPr>
          <p:nvPr/>
        </p:nvPicPr>
        <p:blipFill>
          <a:blip r:embed="rId3"/>
          <a:srcRect t="12500" b="12500"/>
          <a:stretch>
            <a:fillRect/>
          </a:stretch>
        </p:blipFill>
        <p:spPr>
          <a:xfrm>
            <a:off x="457200" y="381000"/>
            <a:ext cx="8001000" cy="600074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640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icture Placeholder 4" descr="diary_open_520.jpg"/>
          <p:cNvPicPr>
            <a:picLocks noGrp="1" noChangeAspect="1"/>
          </p:cNvPicPr>
          <p:nvPr>
            <p:ph type="pic" idx="1"/>
          </p:nvPr>
        </p:nvPicPr>
        <p:blipFill>
          <a:blip r:embed="rId3"/>
          <a:srcRect l="10385" r="10385"/>
          <a:stretch>
            <a:fillRect/>
          </a:stretch>
        </p:blipFill>
        <p:spPr>
          <a:xfrm>
            <a:off x="1905000" y="331237"/>
            <a:ext cx="4800600" cy="3282043"/>
          </a:xfrm>
          <a:prstGeom prst="ellipse">
            <a:avLst/>
          </a:prstGeom>
          <a:effectLst>
            <a:softEdge rad="112500"/>
          </a:effectLst>
        </p:spPr>
      </p:pic>
      <p:sp>
        <p:nvSpPr>
          <p:cNvPr id="6" name="TextBox 5"/>
          <p:cNvSpPr txBox="1"/>
          <p:nvPr/>
        </p:nvSpPr>
        <p:spPr>
          <a:xfrm>
            <a:off x="0" y="3810000"/>
            <a:ext cx="8915400" cy="2246313"/>
          </a:xfrm>
          <a:prstGeom prst="rect">
            <a:avLst/>
          </a:prstGeom>
          <a:noFill/>
        </p:spPr>
        <p:txBody>
          <a:bodyPr>
            <a:spAutoFit/>
          </a:bodyPr>
          <a:lstStyle/>
          <a:p>
            <a:pPr algn="ctr" fontAlgn="auto">
              <a:spcBef>
                <a:spcPts val="0"/>
              </a:spcBef>
              <a:spcAft>
                <a:spcPts val="0"/>
              </a:spcAft>
              <a:defRPr/>
            </a:pPr>
            <a:r>
              <a:rPr lang="en-US" sz="2800" dirty="0">
                <a:solidFill>
                  <a:schemeClr val="accent2">
                    <a:lumMod val="50000"/>
                  </a:schemeClr>
                </a:solidFill>
                <a:latin typeface="Times New Roman" pitchFamily="18" charset="0"/>
                <a:cs typeface="Times New Roman" pitchFamily="18" charset="0"/>
              </a:rPr>
              <a:t>Anne was given a diary for her thirteenth birthday. She  loved this diary because it was like an escape from her real life struggles. It was a place where she could write down all of her thoughts and feelings about all the difficult things that were going on in her life at that time. </a:t>
            </a:r>
          </a:p>
        </p:txBody>
      </p:sp>
    </p:spTree>
  </p:cSld>
  <p:clrMapOvr>
    <a:masterClrMapping/>
  </p:clrMapOvr>
  <p:transition advClick="0" advTm="55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alpha val="52156"/>
          </a:srgbClr>
        </a:solidFill>
        <a:effectLst/>
      </p:bgPr>
    </p:bg>
    <p:spTree>
      <p:nvGrpSpPr>
        <p:cNvPr id="1" name=""/>
        <p:cNvGrpSpPr/>
        <p:nvPr/>
      </p:nvGrpSpPr>
      <p:grpSpPr>
        <a:xfrm>
          <a:off x="0" y="0"/>
          <a:ext cx="0" cy="0"/>
          <a:chOff x="0" y="0"/>
          <a:chExt cx="0" cy="0"/>
        </a:xfrm>
      </p:grpSpPr>
      <p:sp>
        <p:nvSpPr>
          <p:cNvPr id="18434" name="Text Placeholder 3"/>
          <p:cNvSpPr>
            <a:spLocks noGrp="1"/>
          </p:cNvSpPr>
          <p:nvPr>
            <p:ph type="body" sz="half" idx="2"/>
          </p:nvPr>
        </p:nvSpPr>
        <p:spPr>
          <a:xfrm>
            <a:off x="4953000" y="1066800"/>
            <a:ext cx="3962400" cy="5105400"/>
          </a:xfrm>
        </p:spPr>
        <p:txBody>
          <a:bodyPr/>
          <a:lstStyle/>
          <a:p>
            <a:pPr algn="ctr" eaLnBrk="1" hangingPunct="1"/>
            <a:r>
              <a:rPr lang="en-US" sz="2400" smtClean="0">
                <a:latin typeface="Times New Roman" pitchFamily="18" charset="0"/>
                <a:cs typeface="Times New Roman" pitchFamily="18" charset="0"/>
              </a:rPr>
              <a:t>When her family was finally found in the annex, they were taken away; Anne left her diary and was unable to finish it. Anne’s diary is filled with conflicting emotions, from depression and despair to cheerfulness and delight. Anne constantly tries to see the good side of things and to have hope in spite of the misery and fear she faces on a daily basis.</a:t>
            </a:r>
          </a:p>
          <a:p>
            <a:pPr eaLnBrk="1" hangingPunct="1"/>
            <a:endParaRPr lang="en-US" smtClean="0"/>
          </a:p>
        </p:txBody>
      </p:sp>
      <p:pic>
        <p:nvPicPr>
          <p:cNvPr id="18435" name="Picture 2"/>
          <p:cNvPicPr>
            <a:picLocks noGrp="1" noChangeAspect="1" noChangeArrowheads="1"/>
          </p:cNvPicPr>
          <p:nvPr>
            <p:ph type="pic" idx="1"/>
          </p:nvPr>
        </p:nvPicPr>
        <p:blipFill>
          <a:blip r:embed="rId2"/>
          <a:srcRect t="5646" b="5646"/>
          <a:stretch>
            <a:fillRect/>
          </a:stretch>
        </p:blipFill>
        <p:spPr>
          <a:xfrm>
            <a:off x="76200" y="914400"/>
            <a:ext cx="4638675" cy="4876800"/>
          </a:xfrm>
        </p:spPr>
      </p:pic>
    </p:spTree>
  </p:cSld>
  <p:clrMapOvr>
    <a:masterClrMapping/>
  </p:clrMapOvr>
  <p:transition advClick="0" advTm="823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84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4648200"/>
            <a:ext cx="9144000" cy="2057400"/>
          </a:xfrm>
        </p:spPr>
        <p:txBody>
          <a:bodyPr rtlCol="0">
            <a:normAutofit lnSpcReduction="10000"/>
          </a:bodyPr>
          <a:lstStyle/>
          <a:p>
            <a:pPr algn="ctr" eaLnBrk="1" fontAlgn="auto" hangingPunct="1">
              <a:spcAft>
                <a:spcPts val="0"/>
              </a:spcAft>
              <a:buFont typeface="Arial" pitchFamily="34" charset="0"/>
              <a:buNone/>
              <a:defRPr/>
            </a:pPr>
            <a:r>
              <a:rPr lang="en-US" sz="2800" dirty="0"/>
              <a:t>Anne Frank and her family are motivated to stay hidden from the Nazis, so that they won’t get taken away to the concentration camps</a:t>
            </a:r>
            <a:r>
              <a:rPr lang="en-US" sz="2800" dirty="0" smtClean="0"/>
              <a:t>. </a:t>
            </a:r>
            <a:r>
              <a:rPr lang="en-US" sz="2800" dirty="0"/>
              <a:t>Through all the hardships that Anne and her family are faced with, their </a:t>
            </a:r>
            <a:r>
              <a:rPr lang="en-US" sz="2800" dirty="0" smtClean="0"/>
              <a:t>hope </a:t>
            </a:r>
            <a:r>
              <a:rPr lang="en-US" sz="2800" dirty="0"/>
              <a:t>is what kept them strong</a:t>
            </a:r>
            <a:r>
              <a:rPr lang="en-US" sz="2500" dirty="0"/>
              <a:t>.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pic>
        <p:nvPicPr>
          <p:cNvPr id="1026" name="Picture 2" descr="http://johngushue.typepad.com/photos/uncategorized/otto_frank_anne_frank_and_family.jpg"/>
          <p:cNvPicPr>
            <a:picLocks noChangeAspect="1" noChangeArrowheads="1"/>
          </p:cNvPicPr>
          <p:nvPr/>
        </p:nvPicPr>
        <p:blipFill>
          <a:blip r:embed="rId2"/>
          <a:srcRect/>
          <a:stretch>
            <a:fillRect/>
          </a:stretch>
        </p:blipFill>
        <p:spPr bwMode="auto">
          <a:xfrm>
            <a:off x="990600" y="-279197"/>
            <a:ext cx="6248400" cy="46987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1267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0" y="762000"/>
            <a:ext cx="9144000" cy="5121275"/>
          </a:xfrm>
          <a:prstGeom prst="rect">
            <a:avLst/>
          </a:prstGeom>
          <a:noFill/>
          <a:ln w="9525">
            <a:noFill/>
            <a:miter lim="800000"/>
            <a:headEnd/>
            <a:tailEnd/>
          </a:ln>
        </p:spPr>
        <p:txBody>
          <a:bodyPr>
            <a:spAutoFit/>
          </a:bodyPr>
          <a:lstStyle/>
          <a:p>
            <a:pPr algn="ctr"/>
            <a:r>
              <a:rPr lang="en-US" sz="3000" u="sng">
                <a:solidFill>
                  <a:srgbClr val="BBB4BC"/>
                </a:solidFill>
                <a:latin typeface="Times New Roman" pitchFamily="18" charset="0"/>
                <a:cs typeface="Times New Roman" pitchFamily="18" charset="0"/>
              </a:rPr>
              <a:t>The Diary of Anne Frank</a:t>
            </a:r>
            <a:r>
              <a:rPr lang="en-US" sz="3000">
                <a:solidFill>
                  <a:srgbClr val="BBB4BC"/>
                </a:solidFill>
                <a:latin typeface="Times New Roman" pitchFamily="18" charset="0"/>
                <a:cs typeface="Times New Roman" pitchFamily="18" charset="0"/>
              </a:rPr>
              <a:t> was challenged in 1982 in Wise County, Virginia due to protests of several parents who complained the book contains sexually offensive passages. Also in 1983 four members of the Alabama State Textbook Committee called for the rejection of this title because it is a “real downer.” Lastly in1998 the book was removed from the Baker Middle School in Corpus Christi, Texas after two parents had said that the book was pornographic. Although the book was banned there was never a court case. (</a:t>
            </a:r>
            <a:r>
              <a:rPr lang="en-US" sz="3000">
                <a:solidFill>
                  <a:srgbClr val="BBB4BC"/>
                </a:solidFill>
                <a:latin typeface="Times New Roman" pitchFamily="18" charset="0"/>
              </a:rPr>
              <a:t>Lombardi</a:t>
            </a:r>
            <a:r>
              <a:rPr lang="en-US" sz="3000">
                <a:solidFill>
                  <a:srgbClr val="BBB4BC"/>
                </a:solidFill>
                <a:latin typeface="Times New Roman" pitchFamily="18" charset="0"/>
                <a:cs typeface="Times New Roman" pitchFamily="18" charset="0"/>
              </a:rPr>
              <a:t>)</a:t>
            </a:r>
          </a:p>
          <a:p>
            <a:endParaRPr lang="en-US" sz="3000">
              <a:solidFill>
                <a:srgbClr val="BBB4BC"/>
              </a:solidFill>
              <a:latin typeface="Times New Roman" pitchFamily="18" charset="0"/>
            </a:endParaRPr>
          </a:p>
        </p:txBody>
      </p:sp>
    </p:spTree>
  </p:cSld>
  <p:clrMapOvr>
    <a:masterClrMapping/>
  </p:clrMapOvr>
  <p:transition advClick="0" advTm="77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1506" name="Picture 2"/>
          <p:cNvPicPr>
            <a:picLocks noGrp="1" noChangeAspect="1" noChangeArrowheads="1"/>
          </p:cNvPicPr>
          <p:nvPr>
            <p:ph type="pic" idx="1"/>
          </p:nvPr>
        </p:nvPicPr>
        <p:blipFill>
          <a:blip r:embed="rId2"/>
          <a:srcRect t="3125" b="3125"/>
          <a:stretch>
            <a:fillRect/>
          </a:stretch>
        </p:blipFill>
        <p:spPr>
          <a:xfrm>
            <a:off x="990600" y="533400"/>
            <a:ext cx="7416800" cy="5562600"/>
          </a:xfrm>
        </p:spPr>
      </p:pic>
    </p:spTree>
  </p:cSld>
  <p:clrMapOvr>
    <a:masterClrMapping/>
  </p:clrMapOvr>
  <p:transition advClick="0" advTm="6906"/>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511</Words>
  <Application>Microsoft Office PowerPoint</Application>
  <PresentationFormat>On-screen Show (4:3)</PresentationFormat>
  <Paragraphs>18</Paragraphs>
  <Slides>11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Banned Books </vt:lpstr>
      <vt:lpstr>Slide 2</vt:lpstr>
      <vt:lpstr>Slide 3</vt:lpstr>
      <vt:lpstr>Slide 4</vt:lpstr>
      <vt:lpstr>Slide 5</vt:lpstr>
      <vt:lpstr>Slide 6</vt:lpstr>
      <vt:lpstr>Slide 7</vt:lpstr>
      <vt:lpstr>Slide 8</vt:lpstr>
      <vt:lpstr>Slide 9</vt:lpstr>
      <vt:lpstr>Slide 10</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Banned Books</dc:title>
  <dc:creator>user</dc:creator>
  <cp:lastModifiedBy>SOCSD</cp:lastModifiedBy>
  <cp:revision>15</cp:revision>
  <dcterms:created xsi:type="dcterms:W3CDTF">2010-09-30T19:31:34Z</dcterms:created>
  <dcterms:modified xsi:type="dcterms:W3CDTF">2010-10-04T17:45:01Z</dcterms:modified>
</cp:coreProperties>
</file>